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Multivariable Calculus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Calculus with Multiple Variables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has a wide range of applications in various fields.</a:t>
            </a:r>
          </a:p>
          <a:p>
            <a:pPr>
              <a:spcAft>
                <a:spcPts val="720"/>
              </a:spcAft>
            </a:pPr>
            <a:r>
              <a:rPr sz="1800"/>
              <a:t>For example, it is used in physics to describe the motion of particles, analyze electromagnetic fields, and model fluid flow.</a:t>
            </a:r>
          </a:p>
          <a:p>
            <a:pPr>
              <a:spcAft>
                <a:spcPts val="720"/>
              </a:spcAft>
            </a:pPr>
            <a:r>
              <a:rPr sz="1800"/>
              <a:t>In computer graphics, multivariable calculus helps render realistic 3D images and animations.</a:t>
            </a:r>
          </a:p>
          <a:p>
            <a:pPr>
              <a:spcAft>
                <a:spcPts val="720"/>
              </a:spcAft>
            </a:pPr>
            <a:r>
              <a:rPr sz="1800"/>
              <a:t>In economics, it is used in optimization problems to maximize profit and minimize cost.</a:t>
            </a:r>
          </a:p>
          <a:p>
            <a:pPr>
              <a:spcAft>
                <a:spcPts val="720"/>
              </a:spcAft>
            </a:pPr>
            <a:r>
              <a:rPr sz="1800"/>
              <a:t>These applications demonstrate the power and versatility of multivariable calculus in solving real-world problems.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provides a powerful framework for understanding and analyzing functions of multiple variables.</a:t>
            </a:r>
          </a:p>
          <a:p>
            <a:pPr>
              <a:spcAft>
                <a:spcPts val="720"/>
              </a:spcAft>
            </a:pPr>
            <a:r>
              <a:rPr sz="1800"/>
              <a:t>It extends the concepts of single-variable calculus to higher dimensions, enabling us to explore the behavior of complex systems and solve diverse problems in various fields.</a:t>
            </a:r>
          </a:p>
          <a:p>
            <a:pPr>
              <a:spcAft>
                <a:spcPts val="720"/>
              </a:spcAft>
            </a:pPr>
            <a:r>
              <a:rPr sz="1800"/>
              <a:t>By applying the principles of multivariable calculus, we can gain deeper insights into the fundamental laws governing the physical, economic, and computational worlds.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Visualizing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can be visually represented using graphs, surfaces, and vector fields.</a:t>
            </a:r>
          </a:p>
          <a:p>
            <a:pPr>
              <a:spcAft>
                <a:spcPts val="720"/>
              </a:spcAft>
            </a:pPr>
            <a:r>
              <a:rPr sz="1800"/>
              <a:t>These visualizations help us understand the geometric and physical interpretations of multivariable functions and their derivatives.</a:t>
            </a:r>
          </a:p>
          <a:p>
            <a:pPr>
              <a:spcAft>
                <a:spcPts val="720"/>
              </a:spcAft>
            </a:pPr>
            <a:r>
              <a:rPr sz="1800"/>
              <a:t>By visualizing multivariable calculus concepts, we can gain intuitive insights and develop a deeper appreciation for the beauty and elegance of this branch of mathematics.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Visualization of Multivariable Calculus</a:t>
            </a:r>
          </a:p>
        </p:txBody>
      </p:sp>
      <p:pic>
        <p:nvPicPr>
          <p:cNvPr id="5" name="Picture 4" descr="downloaded_im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Stewart, J. (2015). Calculus: Early Transcendentals. Cengage Learning.</a:t>
            </a:r>
          </a:p>
          <a:p>
            <a:pPr>
              <a:spcAft>
                <a:spcPts val="720"/>
              </a:spcAft>
            </a:pPr>
            <a:r>
              <a:rPr sz="1800"/>
              <a:t>2. Anton, H., Bivens, I., &amp; Davis, S. (2009). Calculus: Early Transcendentals. John Wiley &amp; Sons.</a:t>
            </a:r>
          </a:p>
          <a:p>
            <a:pPr>
              <a:spcAft>
                <a:spcPts val="720"/>
              </a:spcAft>
            </a:pPr>
            <a:r>
              <a:rPr sz="1800"/>
              <a:t>3. Edwards, C. H., &amp; Penney, D. E. (2013). Calculus: Early Transcendentals. Pearson.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Multivariable Calculus?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calculus, also known as vector calculus, extends the principles of calculus to functions of multiple variables.</a:t>
            </a:r>
          </a:p>
          <a:p>
            <a:pPr>
              <a:spcAft>
                <a:spcPts val="720"/>
              </a:spcAft>
            </a:pPr>
            <a:r>
              <a:rPr sz="1800"/>
              <a:t>It involves studying the behavior and properties of multivariable functions, including their rates of change, optimization, and integration.</a:t>
            </a:r>
          </a:p>
          <a:p>
            <a:pPr>
              <a:spcAft>
                <a:spcPts val="720"/>
              </a:spcAft>
            </a:pPr>
            <a:r>
              <a:rPr sz="1800"/>
              <a:t>Multivariable calculus plays a key role in many areas of mathematics, physics, engineering, and computer science.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Vectors and Vector Valued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Vectors are mathematical objects that represent quantities with both magnitude and direction.</a:t>
            </a:r>
          </a:p>
          <a:p>
            <a:pPr>
              <a:spcAft>
                <a:spcPts val="720"/>
              </a:spcAft>
            </a:pPr>
            <a:r>
              <a:rPr sz="1800"/>
              <a:t>Vector-valued functions are functions that map a scalar variable to a vector.</a:t>
            </a:r>
          </a:p>
          <a:p>
            <a:pPr>
              <a:spcAft>
                <a:spcPts val="720"/>
              </a:spcAft>
            </a:pPr>
            <a:r>
              <a:rPr sz="1800"/>
              <a:t>In multivariable calculus, vectors and vector-valued functions are used to describe curves, surfaces, and higher-dimensional spaces.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Partial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Partial derivatives measure the rate of change of a multivariable function with respect to each of its variables, keeping all other variables constant.</a:t>
            </a:r>
          </a:p>
          <a:p>
            <a:pPr>
              <a:spcAft>
                <a:spcPts val="720"/>
              </a:spcAft>
            </a:pPr>
            <a:r>
              <a:rPr sz="1800"/>
              <a:t>They are useful for understanding how a function changes when only one variable changes, while others remain fixed.</a:t>
            </a:r>
          </a:p>
          <a:p>
            <a:pPr>
              <a:spcAft>
                <a:spcPts val="720"/>
              </a:spcAft>
            </a:pPr>
            <a:r>
              <a:rPr sz="1800"/>
              <a:t>Partial derivatives are often represented using gradients, which indicate the direction and magnitude of the steepest ascent of a function at a given point.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Partial Derivatives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Double and Triple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Double integrals compute the signed area under a surface in two-dimensional space.</a:t>
            </a:r>
          </a:p>
          <a:p>
            <a:pPr>
              <a:spcAft>
                <a:spcPts val="720"/>
              </a:spcAft>
            </a:pPr>
            <a:r>
              <a:rPr sz="1800"/>
              <a:t>Triple integrals compute the signed volume under a solid in three-dimensional space.</a:t>
            </a:r>
          </a:p>
          <a:p>
            <a:pPr>
              <a:spcAft>
                <a:spcPts val="720"/>
              </a:spcAft>
            </a:pPr>
            <a:r>
              <a:rPr sz="1800"/>
              <a:t>These integrals extend the concept of integration from single-variable calculus to multiple variables and are key for calculating quantities such as volume, mass, and probability.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Multiple Integrals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Gradient, Divergence, and Curl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Gradient, divergence, and curl are vector operators that operate on vector fields in multivariable calculus.</a:t>
            </a:r>
          </a:p>
          <a:p>
            <a:pPr>
              <a:spcAft>
                <a:spcPts val="720"/>
              </a:spcAft>
            </a:pPr>
            <a:r>
              <a:rPr sz="1800"/>
              <a:t>The gradient measures the direction and rate of change of a scalar function.</a:t>
            </a:r>
          </a:p>
          <a:p>
            <a:pPr>
              <a:spcAft>
                <a:spcPts val="720"/>
              </a:spcAft>
            </a:pPr>
            <a:r>
              <a:rPr sz="1800"/>
              <a:t>The divergence measures the outflow or influx of a vector field at a given point.</a:t>
            </a:r>
          </a:p>
          <a:p>
            <a:pPr>
              <a:spcAft>
                <a:spcPts val="720"/>
              </a:spcAft>
            </a:pPr>
            <a:r>
              <a:rPr sz="1800"/>
              <a:t>The curl measures the rotational behavior of a vector field.</a:t>
            </a:r>
          </a:p>
          <a:p>
            <a:pPr>
              <a:spcAft>
                <a:spcPts val="720"/>
              </a:spcAft>
            </a:pPr>
            <a:r>
              <a:rPr sz="1800"/>
              <a:t>These operators have various applications in physics, engineering, and fluid dynamics.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Line and Surface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Line integrals compute the aggregate effect of a vector field along a curve.</a:t>
            </a:r>
          </a:p>
          <a:p>
            <a:pPr>
              <a:spcAft>
                <a:spcPts val="720"/>
              </a:spcAft>
            </a:pPr>
            <a:r>
              <a:rPr sz="1800"/>
              <a:t>Surface integrals compute the aggregate effect of a vector field across a surface.</a:t>
            </a:r>
          </a:p>
          <a:p>
            <a:pPr>
              <a:spcAft>
                <a:spcPts val="720"/>
              </a:spcAft>
            </a:pPr>
            <a:r>
              <a:rPr sz="1800"/>
              <a:t>These integrals provide insights into quantities such as work, flux, and circulation, and are crucial for understanding electromagnetism and fluid flow.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Line and Surface Integrals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Calculus Theorems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calculus theorems relate integrals of vector fields to the properties of their sources and boundaries.</a:t>
            </a:r>
          </a:p>
          <a:p>
            <a:pPr>
              <a:spcAft>
                <a:spcPts val="720"/>
              </a:spcAft>
            </a:pPr>
            <a:r>
              <a:rPr sz="1800"/>
              <a:t>The divergence theorem relates the flux of a vector field out of a closed surface to the sources within the volume enclosed by the surface.</a:t>
            </a:r>
          </a:p>
          <a:p>
            <a:pPr>
              <a:spcAft>
                <a:spcPts val="720"/>
              </a:spcAft>
            </a:pPr>
            <a:r>
              <a:rPr sz="1800"/>
              <a:t>Stokes' theorem relates the circulation of a vector field around a closed curve to the curl of the field over the surface enclosed by the curve.</a:t>
            </a:r>
          </a:p>
          <a:p>
            <a:pPr>
              <a:spcAft>
                <a:spcPts val="720"/>
              </a:spcAft>
            </a:pPr>
            <a:r>
              <a:rPr sz="1800"/>
              <a:t>These theorems help simplify complex calculations and establish relationships between seemingly unrelated concepts in multivariable calculus.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Vector Calculus Theorems</a:t>
            </a:r>
          </a:p>
        </p:txBody>
      </p:sp>
      <p:pic>
        <p:nvPicPr>
          <p:cNvPr id="5" name="Picture 4" descr="downloaded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Optimization in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Optimization involves finding the maximum or minimum values of a multivariable function.</a:t>
            </a:r>
          </a:p>
          <a:p>
            <a:pPr>
              <a:spcAft>
                <a:spcPts val="720"/>
              </a:spcAft>
            </a:pPr>
            <a:r>
              <a:rPr sz="1800"/>
              <a:t>In multivariable calculus, optimization problems often involve finding critical points and determining whether they correspond to local maxima, local minima, or saddle points.</a:t>
            </a:r>
          </a:p>
          <a:p>
            <a:pPr>
              <a:spcAft>
                <a:spcPts val="720"/>
              </a:spcAft>
            </a:pPr>
            <a:r>
              <a:rPr sz="1800"/>
              <a:t>These techniques play a crucial role in fields such as economics, engineering, and physics, where optimizing performance or minimizing costs is paramount.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